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78" r:id="rId3"/>
    <p:sldId id="279" r:id="rId4"/>
    <p:sldId id="281" r:id="rId5"/>
    <p:sldId id="283" r:id="rId6"/>
    <p:sldId id="280" r:id="rId7"/>
    <p:sldId id="282" r:id="rId8"/>
    <p:sldId id="258" r:id="rId9"/>
    <p:sldId id="264"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23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FF8F08-9683-B548-AED6-4D64242BC5B0}" type="datetimeFigureOut">
              <a:rPr lang="de-DE" smtClean="0"/>
              <a:t>25.02.18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EFCEC-6B13-C344-B0F0-B13BB572B0BC}" type="slidenum">
              <a:rPr lang="de-DE" smtClean="0"/>
              <a:t>‹Nr.›</a:t>
            </a:fld>
            <a:endParaRPr lang="de-DE"/>
          </a:p>
        </p:txBody>
      </p:sp>
    </p:spTree>
    <p:extLst>
      <p:ext uri="{BB962C8B-B14F-4D97-AF65-F5344CB8AC3E}">
        <p14:creationId xmlns:p14="http://schemas.microsoft.com/office/powerpoint/2010/main" val="7463612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1 häufigstes</a:t>
            </a:r>
            <a:r>
              <a:rPr lang="de-DE" baseline="0" dirty="0" smtClean="0"/>
              <a:t> Problem bei der Überleitung der Patienten zwischen den einzelnen Akteuren im Gesundheitssystem</a:t>
            </a:r>
            <a:endParaRPr lang="de-DE" dirty="0"/>
          </a:p>
        </p:txBody>
      </p:sp>
      <p:sp>
        <p:nvSpPr>
          <p:cNvPr id="4" name="Foliennummernplatzhalter 3"/>
          <p:cNvSpPr>
            <a:spLocks noGrp="1"/>
          </p:cNvSpPr>
          <p:nvPr>
            <p:ph type="sldNum" sz="quarter" idx="10"/>
          </p:nvPr>
        </p:nvSpPr>
        <p:spPr/>
        <p:txBody>
          <a:bodyPr/>
          <a:lstStyle/>
          <a:p>
            <a:fld id="{958EFCEC-6B13-C344-B0F0-B13BB572B0BC}" type="slidenum">
              <a:rPr lang="de-DE" smtClean="0"/>
              <a:t>4</a:t>
            </a:fld>
            <a:endParaRPr lang="de-DE"/>
          </a:p>
        </p:txBody>
      </p:sp>
    </p:spTree>
    <p:extLst>
      <p:ext uri="{BB962C8B-B14F-4D97-AF65-F5344CB8AC3E}">
        <p14:creationId xmlns:p14="http://schemas.microsoft.com/office/powerpoint/2010/main" val="176950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heißt auch nicht teil nehmende Ärzte haben Informationsvorteil</a:t>
            </a:r>
            <a:endParaRPr lang="de-DE" dirty="0"/>
          </a:p>
        </p:txBody>
      </p:sp>
      <p:sp>
        <p:nvSpPr>
          <p:cNvPr id="4" name="Foliennummernplatzhalter 3"/>
          <p:cNvSpPr>
            <a:spLocks noGrp="1"/>
          </p:cNvSpPr>
          <p:nvPr>
            <p:ph type="sldNum" sz="quarter" idx="10"/>
          </p:nvPr>
        </p:nvSpPr>
        <p:spPr/>
        <p:txBody>
          <a:bodyPr/>
          <a:lstStyle/>
          <a:p>
            <a:fld id="{958EFCEC-6B13-C344-B0F0-B13BB572B0BC}" type="slidenum">
              <a:rPr lang="de-DE" smtClean="0"/>
              <a:t>5</a:t>
            </a:fld>
            <a:endParaRPr lang="de-DE"/>
          </a:p>
        </p:txBody>
      </p:sp>
    </p:spTree>
    <p:extLst>
      <p:ext uri="{BB962C8B-B14F-4D97-AF65-F5344CB8AC3E}">
        <p14:creationId xmlns:p14="http://schemas.microsoft.com/office/powerpoint/2010/main" val="282003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wireframeOverlay-Home.png"/>
          <p:cNvPicPr>
            <a:picLocks noChangeAspect="1"/>
          </p:cNvPicPr>
          <p:nvPr/>
        </p:nvPicPr>
        <p:blipFill>
          <a:blip r:embed="rId2"/>
          <a:srcRect t="-93973"/>
          <a:stretch>
            <a:fillRect/>
          </a:stretch>
        </p:blipFill>
        <p:spPr>
          <a:xfrm>
            <a:off x="179294" y="1183341"/>
            <a:ext cx="8787384" cy="5276725"/>
          </a:xfrm>
          <a:prstGeom prst="rect">
            <a:avLst/>
          </a:prstGeom>
          <a:gradFill>
            <a:gsLst>
              <a:gs pos="0">
                <a:schemeClr val="tx2"/>
              </a:gs>
              <a:gs pos="100000">
                <a:schemeClr val="bg2"/>
              </a:gs>
            </a:gsLst>
            <a:lin ang="5400000" scaled="0"/>
          </a:gradFill>
        </p:spPr>
      </p:pic>
      <p:sp>
        <p:nvSpPr>
          <p:cNvPr id="2" name="Title 1"/>
          <p:cNvSpPr>
            <a:spLocks noGrp="1"/>
          </p:cNvSpPr>
          <p:nvPr>
            <p:ph type="ctrTitle"/>
          </p:nvPr>
        </p:nvSpPr>
        <p:spPr>
          <a:xfrm>
            <a:off x="417513" y="2168338"/>
            <a:ext cx="8307387" cy="1619250"/>
          </a:xfrm>
        </p:spPr>
        <p:txBody>
          <a:bodyPr/>
          <a:lstStyle>
            <a:lvl1pPr algn="ctr">
              <a:defRPr sz="4800"/>
            </a:lvl1pPr>
          </a:lstStyle>
          <a:p>
            <a:r>
              <a:rPr lang="de-DE" smtClean="0"/>
              <a:t>Mastertitelformat bearbeiten</a:t>
            </a:r>
            <a:endParaRPr/>
          </a:p>
        </p:txBody>
      </p:sp>
      <p:sp>
        <p:nvSpPr>
          <p:cNvPr id="3" name="Subtitle 2"/>
          <p:cNvSpPr>
            <a:spLocks noGrp="1"/>
          </p:cNvSpPr>
          <p:nvPr>
            <p:ph type="subTitle" idx="1"/>
          </p:nvPr>
        </p:nvSpPr>
        <p:spPr>
          <a:xfrm>
            <a:off x="417513" y="3810000"/>
            <a:ext cx="8307387" cy="753036"/>
          </a:xfrm>
        </p:spPr>
        <p:txBody>
          <a:bodyPr>
            <a:normAutofit/>
          </a:bodyPr>
          <a:lstStyle>
            <a:lvl1pPr marL="0" indent="0" algn="ctr">
              <a:spcBef>
                <a:spcPts val="3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25.02.18</a:t>
            </a:fld>
            <a:endParaRPr lang="en-US"/>
          </a:p>
        </p:txBody>
      </p:sp>
      <p:sp>
        <p:nvSpPr>
          <p:cNvPr id="5" name="Footer Placeholder 4"/>
          <p:cNvSpPr>
            <a:spLocks noGrp="1"/>
          </p:cNvSpPr>
          <p:nvPr>
            <p:ph type="ftr" sz="quarter" idx="11"/>
          </p:nvPr>
        </p:nvSpPr>
        <p:spPr/>
        <p:txBody>
          <a:bodyPr/>
          <a:lstStyle/>
          <a:p>
            <a:endParaRPr lang="en-US"/>
          </a:p>
        </p:txBody>
      </p:sp>
      <p:pic>
        <p:nvPicPr>
          <p:cNvPr id="8" name="Picture 7" descr="DirectionalButtons-RightOnly.png"/>
          <p:cNvPicPr>
            <a:picLocks noChangeAspect="1"/>
          </p:cNvPicPr>
          <p:nvPr/>
        </p:nvPicPr>
        <p:blipFill>
          <a:blip r:embed="rId3"/>
          <a:stretch>
            <a:fillRect/>
          </a:stretch>
        </p:blipFill>
        <p:spPr>
          <a:xfrm>
            <a:off x="7822266" y="533400"/>
            <a:ext cx="752475" cy="352425"/>
          </a:xfrm>
          <a:prstGeom prst="rect">
            <a:avLst/>
          </a:prstGeom>
        </p:spPr>
      </p:pic>
      <p:sp>
        <p:nvSpPr>
          <p:cNvPr id="9"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pic>
        <p:nvPicPr>
          <p:cNvPr id="9" name="Picture 8"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416859" y="1466850"/>
            <a:ext cx="8308039" cy="1128432"/>
          </a:xfrm>
        </p:spPr>
        <p:txBody>
          <a:bodyPr vert="horz" lIns="91440" tIns="45720" rIns="91440" bIns="45720" rtlCol="0" anchor="b" anchorCtr="0">
            <a:noAutofit/>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de-DE" smtClean="0"/>
              <a:t>Mastertitelformat bearbeiten</a:t>
            </a:r>
            <a:endParaRPr/>
          </a:p>
        </p:txBody>
      </p:sp>
      <p:sp>
        <p:nvSpPr>
          <p:cNvPr id="3" name="Picture Placeholder 2"/>
          <p:cNvSpPr>
            <a:spLocks noGrp="1"/>
          </p:cNvSpPr>
          <p:nvPr>
            <p:ph type="pic" idx="1"/>
          </p:nvPr>
        </p:nvSpPr>
        <p:spPr>
          <a:xfrm>
            <a:off x="4007224" y="2623296"/>
            <a:ext cx="4717676" cy="3831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auf Platzhalter ziehen oder durch Klicken auf Symbol hinzufügen</a:t>
            </a:r>
            <a:endParaRPr/>
          </a:p>
        </p:txBody>
      </p:sp>
      <p:sp>
        <p:nvSpPr>
          <p:cNvPr id="4" name="Text Placeholder 3"/>
          <p:cNvSpPr>
            <a:spLocks noGrp="1"/>
          </p:cNvSpPr>
          <p:nvPr>
            <p:ph type="body" sz="half" idx="2"/>
          </p:nvPr>
        </p:nvSpPr>
        <p:spPr>
          <a:xfrm>
            <a:off x="430213" y="2770187"/>
            <a:ext cx="3429093" cy="3576825"/>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7CE38E4D-051A-41E1-86A4-E56916468FD0}" type="datetimeFigureOut">
              <a:rPr lang="en-US" smtClean="0"/>
              <a:t>25.02.18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 mit Beschriftung, Variante">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182880"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4313891" cy="1162050"/>
          </a:xfrm>
        </p:spPr>
        <p:txBody>
          <a:bodyPr anchor="b"/>
          <a:lstStyle>
            <a:lvl1pPr algn="l">
              <a:defRPr sz="2800" b="0">
                <a:solidFill>
                  <a:schemeClr val="bg1"/>
                </a:solidFill>
              </a:defRPr>
            </a:lvl1pPr>
          </a:lstStyle>
          <a:p>
            <a:r>
              <a:rPr lang="de-DE" smtClean="0"/>
              <a:t>Mastertitelformat bearbeiten</a:t>
            </a:r>
            <a:endParaRPr dirty="0"/>
          </a:p>
        </p:txBody>
      </p:sp>
      <p:sp>
        <p:nvSpPr>
          <p:cNvPr id="4" name="Text Placeholder 3"/>
          <p:cNvSpPr>
            <a:spLocks noGrp="1"/>
          </p:cNvSpPr>
          <p:nvPr>
            <p:ph type="body" sz="half" idx="2"/>
          </p:nvPr>
        </p:nvSpPr>
        <p:spPr>
          <a:xfrm>
            <a:off x="416859"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7CE38E4D-051A-41E1-86A4-E56916468FD0}" type="datetimeFigureOut">
              <a:rPr lang="en-US" smtClean="0"/>
              <a:t>25.02.18</a:t>
            </a:fld>
            <a:endParaRPr lang="en-US"/>
          </a:p>
        </p:txBody>
      </p:sp>
      <p:sp>
        <p:nvSpPr>
          <p:cNvPr id="6" name="Footer Placeholder 5"/>
          <p:cNvSpPr>
            <a:spLocks noGrp="1"/>
          </p:cNvSpPr>
          <p:nvPr>
            <p:ph type="ftr" sz="quarter" idx="11"/>
          </p:nvPr>
        </p:nvSpPr>
        <p:spPr/>
        <p:txBody>
          <a:bodyPr/>
          <a:lstStyle/>
          <a:p>
            <a:endParaRPr lang="en-US"/>
          </a:p>
        </p:txBody>
      </p:sp>
      <p:sp>
        <p:nvSpPr>
          <p:cNvPr id="11" name="Picture Placeholder 10"/>
          <p:cNvSpPr>
            <a:spLocks noGrp="1"/>
          </p:cNvSpPr>
          <p:nvPr>
            <p:ph type="pic" sz="quarter" idx="13"/>
          </p:nvPr>
        </p:nvSpPr>
        <p:spPr>
          <a:xfrm>
            <a:off x="5298140" y="1169894"/>
            <a:ext cx="3671047" cy="5276088"/>
          </a:xfrm>
        </p:spPr>
        <p:txBody>
          <a:bodyPr/>
          <a:lstStyle>
            <a:lvl1pPr>
              <a:buNone/>
              <a:defRPr/>
            </a:lvl1pPr>
          </a:lstStyle>
          <a:p>
            <a:r>
              <a:rPr lang="de-DE" smtClean="0"/>
              <a:t>Bild auf Platzhalter ziehen oder durch Klicken auf Symbol hinzufügen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 über Beschriftung">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182880" y="1169894"/>
            <a:ext cx="8787384" cy="2106706"/>
          </a:xfrm>
        </p:spPr>
        <p:txBody>
          <a:bodyPr/>
          <a:lstStyle>
            <a:lvl1pPr>
              <a:buNone/>
              <a:defRPr/>
            </a:lvl1pPr>
          </a:lstStyle>
          <a:p>
            <a:r>
              <a:rPr lang="de-DE" smtClean="0"/>
              <a:t>Bild auf Platzhalter ziehen oder durch Klicken auf Symbol hinzufügen</a:t>
            </a:r>
            <a:endParaRPr/>
          </a:p>
        </p:txBody>
      </p:sp>
      <p:sp>
        <p:nvSpPr>
          <p:cNvPr id="10" name="Rectangle 9"/>
          <p:cNvSpPr/>
          <p:nvPr/>
        </p:nvSpPr>
        <p:spPr>
          <a:xfrm>
            <a:off x="182880" y="3281082"/>
            <a:ext cx="8787384" cy="3174582"/>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859" y="3329268"/>
            <a:ext cx="8346141" cy="1014132"/>
          </a:xfrm>
        </p:spPr>
        <p:txBody>
          <a:bodyPr anchor="b"/>
          <a:lstStyle>
            <a:lvl1pPr algn="l">
              <a:defRPr sz="3600" b="0">
                <a:solidFill>
                  <a:schemeClr val="bg1"/>
                </a:solidFill>
              </a:defRPr>
            </a:lvl1pPr>
          </a:lstStyle>
          <a:p>
            <a:r>
              <a:rPr lang="de-DE" smtClean="0"/>
              <a:t>Mastertitelformat bearbeiten</a:t>
            </a:r>
            <a:endParaRPr/>
          </a:p>
        </p:txBody>
      </p:sp>
      <p:sp>
        <p:nvSpPr>
          <p:cNvPr id="4" name="Text Placeholder 3"/>
          <p:cNvSpPr>
            <a:spLocks noGrp="1"/>
          </p:cNvSpPr>
          <p:nvPr>
            <p:ph type="body" sz="half" idx="2"/>
          </p:nvPr>
        </p:nvSpPr>
        <p:spPr>
          <a:xfrm>
            <a:off x="416859" y="4343399"/>
            <a:ext cx="8346141" cy="1909763"/>
          </a:xfrm>
        </p:spPr>
        <p:txBody>
          <a:bodyPr>
            <a:normAutofit/>
          </a:bodyPr>
          <a:lstStyle>
            <a:lvl1pPr marL="0" indent="0">
              <a:lnSpc>
                <a:spcPct val="110000"/>
              </a:lnSpc>
              <a:spcBef>
                <a:spcPts val="600"/>
              </a:spcBef>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7CE38E4D-051A-41E1-86A4-E56916468FD0}" type="datetimeFigureOut">
              <a:rPr lang="en-US" smtClean="0"/>
              <a:t>25.02.18</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Bilder mit Beschriftung">
    <p:spTree>
      <p:nvGrpSpPr>
        <p:cNvPr id="1" name=""/>
        <p:cNvGrpSpPr/>
        <p:nvPr/>
      </p:nvGrpSpPr>
      <p:grpSpPr>
        <a:xfrm>
          <a:off x="0" y="0"/>
          <a:ext cx="0" cy="0"/>
          <a:chOff x="0" y="0"/>
          <a:chExt cx="0" cy="0"/>
        </a:xfrm>
      </p:grpSpPr>
      <p:pic>
        <p:nvPicPr>
          <p:cNvPr id="9" name="Picture 8" descr="wireframeOverlay-PCVertical.png"/>
          <p:cNvPicPr>
            <a:picLocks noChangeAspect="1"/>
          </p:cNvPicPr>
          <p:nvPr/>
        </p:nvPicPr>
        <p:blipFill>
          <a:blip r:embed="rId2"/>
          <a:srcRect b="-123309"/>
          <a:stretch>
            <a:fillRect/>
          </a:stretch>
        </p:blipFill>
        <p:spPr>
          <a:xfrm>
            <a:off x="3835212" y="1179575"/>
            <a:ext cx="5133975" cy="5275013"/>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91000" y="1680882"/>
            <a:ext cx="4313891" cy="1162050"/>
          </a:xfrm>
        </p:spPr>
        <p:txBody>
          <a:bodyPr anchor="b"/>
          <a:lstStyle>
            <a:lvl1pPr algn="l">
              <a:defRPr sz="2800" b="0">
                <a:solidFill>
                  <a:schemeClr val="bg1"/>
                </a:solidFill>
              </a:defRPr>
            </a:lvl1pPr>
          </a:lstStyle>
          <a:p>
            <a:r>
              <a:rPr lang="de-DE" smtClean="0"/>
              <a:t>Mastertitelformat bearbeiten</a:t>
            </a:r>
            <a:endParaRPr/>
          </a:p>
        </p:txBody>
      </p:sp>
      <p:sp>
        <p:nvSpPr>
          <p:cNvPr id="4" name="Text Placeholder 3"/>
          <p:cNvSpPr>
            <a:spLocks noGrp="1"/>
          </p:cNvSpPr>
          <p:nvPr>
            <p:ph type="body" sz="half" idx="2"/>
          </p:nvPr>
        </p:nvSpPr>
        <p:spPr>
          <a:xfrm>
            <a:off x="4191000" y="2837329"/>
            <a:ext cx="4313891" cy="3415834"/>
          </a:xfrm>
        </p:spPr>
        <p:txBody>
          <a:bodyPr>
            <a:normAutofit/>
          </a:bodyPr>
          <a:lstStyle>
            <a:lvl1pPr marL="0" indent="0">
              <a:lnSpc>
                <a:spcPct val="110000"/>
              </a:lnSpc>
              <a:spcBef>
                <a:spcPts val="6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e Placeholder 4"/>
          <p:cNvSpPr>
            <a:spLocks noGrp="1"/>
          </p:cNvSpPr>
          <p:nvPr>
            <p:ph type="dt" sz="half" idx="10"/>
          </p:nvPr>
        </p:nvSpPr>
        <p:spPr/>
        <p:txBody>
          <a:bodyPr/>
          <a:lstStyle/>
          <a:p>
            <a:fld id="{7CE38E4D-051A-41E1-86A4-E56916468FD0}" type="datetimeFigureOut">
              <a:rPr lang="en-US" smtClean="0"/>
              <a:t>25.02.18</a:t>
            </a:fld>
            <a:endParaRPr lang="en-US"/>
          </a:p>
        </p:txBody>
      </p:sp>
      <p:sp>
        <p:nvSpPr>
          <p:cNvPr id="6" name="Footer Placeholder 5"/>
          <p:cNvSpPr>
            <a:spLocks noGrp="1"/>
          </p:cNvSpPr>
          <p:nvPr>
            <p:ph type="ftr" sz="quarter" idx="11"/>
          </p:nvPr>
        </p:nvSpPr>
        <p:spPr/>
        <p:txBody>
          <a:bodyPr/>
          <a:lstStyle/>
          <a:p>
            <a:endParaRPr lang="en-US"/>
          </a:p>
        </p:txBody>
      </p:sp>
      <p:sp>
        <p:nvSpPr>
          <p:cNvPr id="8" name="Picture Placeholder 10"/>
          <p:cNvSpPr>
            <a:spLocks noGrp="1"/>
          </p:cNvSpPr>
          <p:nvPr>
            <p:ph type="pic" sz="quarter" idx="14"/>
          </p:nvPr>
        </p:nvSpPr>
        <p:spPr>
          <a:xfrm>
            <a:off x="182880" y="1179576"/>
            <a:ext cx="3671047" cy="2205318"/>
          </a:xfrm>
        </p:spPr>
        <p:txBody>
          <a:bodyPr/>
          <a:lstStyle>
            <a:lvl1pPr>
              <a:buNone/>
              <a:defRPr/>
            </a:lvl1pPr>
          </a:lstStyle>
          <a:p>
            <a:r>
              <a:rPr lang="de-DE" smtClean="0"/>
              <a:t>Bild auf Platzhalter ziehen oder durch Klicken auf Symbol hinzufügen</a:t>
            </a:r>
            <a:endParaRPr/>
          </a:p>
        </p:txBody>
      </p:sp>
      <p:sp>
        <p:nvSpPr>
          <p:cNvPr id="10" name="Picture Placeholder 10"/>
          <p:cNvSpPr>
            <a:spLocks noGrp="1"/>
          </p:cNvSpPr>
          <p:nvPr>
            <p:ph type="pic" sz="quarter" idx="15"/>
          </p:nvPr>
        </p:nvSpPr>
        <p:spPr>
          <a:xfrm>
            <a:off x="2015983" y="3383280"/>
            <a:ext cx="1837944" cy="3072384"/>
          </a:xfrm>
        </p:spPr>
        <p:txBody>
          <a:bodyPr/>
          <a:lstStyle>
            <a:lvl1pPr>
              <a:buNone/>
              <a:defRPr/>
            </a:lvl1pPr>
          </a:lstStyle>
          <a:p>
            <a:r>
              <a:rPr lang="de-DE" smtClean="0"/>
              <a:t>Bild auf Platzhalter ziehen oder durch Klicken auf Symbol hinzufügen</a:t>
            </a:r>
            <a:endParaRPr/>
          </a:p>
        </p:txBody>
      </p:sp>
      <p:sp>
        <p:nvSpPr>
          <p:cNvPr id="12" name="Picture Placeholder 10"/>
          <p:cNvSpPr>
            <a:spLocks noGrp="1"/>
          </p:cNvSpPr>
          <p:nvPr>
            <p:ph type="pic" sz="quarter" idx="16"/>
          </p:nvPr>
        </p:nvSpPr>
        <p:spPr>
          <a:xfrm>
            <a:off x="182880" y="3383280"/>
            <a:ext cx="1837944" cy="3072384"/>
          </a:xfrm>
        </p:spPr>
        <p:txBody>
          <a:bodyPr/>
          <a:lstStyle>
            <a:lvl1pPr>
              <a:buNone/>
              <a:defRPr/>
            </a:lvl1pPr>
          </a:lstStyle>
          <a:p>
            <a:r>
              <a:rPr lang="de-DE" smtClean="0"/>
              <a:t>Bild auf Platzhalter ziehen oder durch Klicken auf Symbol hinzufügen</a:t>
            </a:r>
            <a:endParaRPr/>
          </a:p>
        </p:txBody>
      </p:sp>
      <p:sp>
        <p:nvSpPr>
          <p:cNvPr id="13" name="Slide Number Placeholder 5"/>
          <p:cNvSpPr>
            <a:spLocks noGrp="1"/>
          </p:cNvSpPr>
          <p:nvPr>
            <p:ph type="sldNum" sz="quarter" idx="12"/>
          </p:nvPr>
        </p:nvSpPr>
        <p:spPr>
          <a:xfrm>
            <a:off x="8382000" y="1219200"/>
            <a:ext cx="533400" cy="365125"/>
          </a:xfrm>
        </p:spPr>
        <p:txBody>
          <a:bodyPr/>
          <a:lstStyle/>
          <a:p>
            <a:fld id="{886BB73A-582F-4420-9A14-CB10A2B2E5E8}"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de-DE"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25.02.18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7" name="Picture 6" descr="wireframeOverlay-VerticalTC.png"/>
          <p:cNvPicPr>
            <a:picLocks noChangeAspect="1"/>
          </p:cNvPicPr>
          <p:nvPr/>
        </p:nvPicPr>
        <p:blipFill>
          <a:blip r:embed="rId2"/>
          <a:srcRect t="-93650"/>
          <a:stretch>
            <a:fillRect/>
          </a:stretch>
        </p:blipFill>
        <p:spPr>
          <a:xfrm>
            <a:off x="7445188" y="1178128"/>
            <a:ext cx="1524000" cy="5275339"/>
          </a:xfrm>
          <a:prstGeom prst="rect">
            <a:avLst/>
          </a:prstGeom>
          <a:gradFill>
            <a:gsLst>
              <a:gs pos="0">
                <a:schemeClr val="tx2"/>
              </a:gs>
              <a:gs pos="100000">
                <a:schemeClr val="bg2"/>
              </a:gs>
            </a:gsLst>
            <a:lin ang="5400000" scaled="0"/>
          </a:gradFill>
        </p:spPr>
      </p:pic>
      <p:sp>
        <p:nvSpPr>
          <p:cNvPr id="2" name="Vertical Title 1"/>
          <p:cNvSpPr>
            <a:spLocks noGrp="1"/>
          </p:cNvSpPr>
          <p:nvPr>
            <p:ph type="title" orient="vert"/>
          </p:nvPr>
        </p:nvSpPr>
        <p:spPr>
          <a:xfrm>
            <a:off x="7440705" y="1398494"/>
            <a:ext cx="1447800" cy="4849906"/>
          </a:xfrm>
        </p:spPr>
        <p:txBody>
          <a:bodyPr vert="eaVert"/>
          <a:lstStyle/>
          <a:p>
            <a:r>
              <a:rPr lang="de-DE" smtClean="0"/>
              <a:t>Mastertitelformat bearbeiten</a:t>
            </a:r>
            <a:endParaRPr/>
          </a:p>
        </p:txBody>
      </p:sp>
      <p:sp>
        <p:nvSpPr>
          <p:cNvPr id="3" name="Vertical Text Placeholder 2"/>
          <p:cNvSpPr>
            <a:spLocks noGrp="1"/>
          </p:cNvSpPr>
          <p:nvPr>
            <p:ph type="body" orient="vert" idx="1"/>
          </p:nvPr>
        </p:nvSpPr>
        <p:spPr>
          <a:xfrm>
            <a:off x="417513" y="1398494"/>
            <a:ext cx="6669087" cy="4849906"/>
          </a:xfrm>
        </p:spPr>
        <p:txBody>
          <a:bodyPr vert="eaVert"/>
          <a:lstStyle>
            <a:lvl5pPr>
              <a:defRPr/>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25.02.18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Grußforme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25.02.18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‹Nr.›</a:t>
            </a:fld>
            <a:endParaRPr lang="en-US"/>
          </a:p>
        </p:txBody>
      </p:sp>
      <p:sp>
        <p:nvSpPr>
          <p:cNvPr id="5" name="Rectangle 4"/>
          <p:cNvSpPr/>
          <p:nvPr/>
        </p:nvSpPr>
        <p:spPr>
          <a:xfrm>
            <a:off x="182880" y="1179576"/>
            <a:ext cx="8787384" cy="5276088"/>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Picture 5" descr="DirectionalButtons-LeftOnlyOnly.png"/>
          <p:cNvPicPr>
            <a:picLocks noChangeAspect="1"/>
          </p:cNvPicPr>
          <p:nvPr/>
        </p:nvPicPr>
        <p:blipFill>
          <a:blip r:embed="rId2"/>
          <a:stretch>
            <a:fillRect/>
          </a:stretch>
        </p:blipFill>
        <p:spPr>
          <a:xfrm>
            <a:off x="7837488" y="538163"/>
            <a:ext cx="752475" cy="3524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7" name="Picture 6"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a:xfrm>
            <a:off x="415925" y="2756646"/>
            <a:ext cx="8308975" cy="3491753"/>
          </a:xfrm>
        </p:spPr>
        <p:txBody>
          <a:bodyPr>
            <a:normAutofit/>
          </a:bodyPr>
          <a:lstStyle>
            <a:lvl1pPr>
              <a:defRPr sz="2000"/>
            </a:lvl1pPr>
            <a:lvl2pPr>
              <a:defRPr sz="1800"/>
            </a:lvl2pPr>
            <a:lvl3pPr>
              <a:defRPr sz="1800"/>
            </a:lvl3pPr>
            <a:lvl4pPr>
              <a:defRPr sz="1800"/>
            </a:lvl4pPr>
            <a:lvl5pPr>
              <a:defRPr sz="1800"/>
            </a:lvl5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25.02.18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Variante">
    <p:spTree>
      <p:nvGrpSpPr>
        <p:cNvPr id="1" name=""/>
        <p:cNvGrpSpPr/>
        <p:nvPr/>
      </p:nvGrpSpPr>
      <p:grpSpPr>
        <a:xfrm>
          <a:off x="0" y="0"/>
          <a:ext cx="0" cy="0"/>
          <a:chOff x="0" y="0"/>
          <a:chExt cx="0" cy="0"/>
        </a:xfrm>
      </p:grpSpPr>
      <p:pic>
        <p:nvPicPr>
          <p:cNvPr id="8" name="Picture 7" descr="wireframeOverlay-TCFull.png"/>
          <p:cNvPicPr>
            <a:picLocks noChangeAspect="1"/>
          </p:cNvPicPr>
          <p:nvPr/>
        </p:nvPicPr>
        <p:blipFill>
          <a:blip r:embed="rId2"/>
          <a:srcRect l="-198711"/>
          <a:stretch>
            <a:fillRect/>
          </a:stretch>
        </p:blipFill>
        <p:spPr>
          <a:xfrm>
            <a:off x="177999" y="1179576"/>
            <a:ext cx="8788373" cy="5276088"/>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idx="1"/>
          </p:nvPr>
        </p:nvSpPr>
        <p:spPr/>
        <p:txBody>
          <a:bodyPr/>
          <a:lstStyle>
            <a:lvl1pPr>
              <a:buClrTx/>
              <a:defRPr>
                <a:solidFill>
                  <a:schemeClr val="bg1"/>
                </a:solidFill>
              </a:defRPr>
            </a:lvl1pPr>
            <a:lvl2pPr>
              <a:buClr>
                <a:schemeClr val="bg1">
                  <a:lumMod val="75000"/>
                </a:schemeClr>
              </a:buClr>
              <a:defRPr>
                <a:solidFill>
                  <a:schemeClr val="bg1"/>
                </a:solidFill>
              </a:defRPr>
            </a:lvl2pPr>
            <a:lvl3pPr>
              <a:buClrTx/>
              <a:defRPr>
                <a:solidFill>
                  <a:schemeClr val="bg1"/>
                </a:solidFill>
              </a:defRPr>
            </a:lvl3pPr>
            <a:lvl4pPr>
              <a:buClr>
                <a:schemeClr val="bg1">
                  <a:lumMod val="75000"/>
                </a:schemeClr>
              </a:buClr>
              <a:defRPr>
                <a:solidFill>
                  <a:schemeClr val="bg1"/>
                </a:solidFill>
              </a:defRPr>
            </a:lvl4pPr>
            <a:lvl5pPr>
              <a:buClrTx/>
              <a:defRPr>
                <a:solidFill>
                  <a:schemeClr val="bg1"/>
                </a:solidFill>
              </a:defRPr>
            </a:lvl5pPr>
            <a:lvl6pPr>
              <a:buClr>
                <a:schemeClr val="bg1">
                  <a:lumMod val="75000"/>
                </a:schemeClr>
              </a:buClr>
              <a:defRPr lang="en-US" sz="1800" kern="1200" dirty="0" smtClean="0">
                <a:solidFill>
                  <a:schemeClr val="bg1"/>
                </a:solidFill>
                <a:latin typeface="+mn-lt"/>
                <a:ea typeface="+mn-ea"/>
                <a:cs typeface="+mn-cs"/>
              </a:defRPr>
            </a:lvl6pPr>
            <a:lvl7pPr>
              <a:buClr>
                <a:schemeClr val="bg1"/>
              </a:buClr>
              <a:defRPr lang="en-US" sz="1800" kern="1200" dirty="0" smtClean="0">
                <a:solidFill>
                  <a:schemeClr val="bg1"/>
                </a:solidFill>
                <a:latin typeface="+mn-lt"/>
                <a:ea typeface="+mn-ea"/>
                <a:cs typeface="+mn-cs"/>
              </a:defRPr>
            </a:lvl7pPr>
            <a:lvl8pPr>
              <a:buClr>
                <a:schemeClr val="bg1">
                  <a:lumMod val="75000"/>
                </a:schemeClr>
              </a:buClr>
              <a:defRPr lang="en-US" sz="1800" kern="1200" dirty="0" smtClean="0">
                <a:solidFill>
                  <a:schemeClr val="bg1"/>
                </a:solidFill>
                <a:latin typeface="+mn-lt"/>
                <a:ea typeface="+mn-ea"/>
                <a:cs typeface="+mn-cs"/>
              </a:defRPr>
            </a:lvl8pPr>
            <a:lvl9pPr>
              <a:buClr>
                <a:schemeClr val="bg1"/>
              </a:buClr>
              <a:defRPr sz="1800" kern="1200" dirty="0">
                <a:solidFill>
                  <a:schemeClr val="bg1"/>
                </a:solidFill>
                <a:latin typeface="+mn-lt"/>
                <a:ea typeface="+mn-ea"/>
                <a:cs typeface="+mn-cs"/>
              </a:defRPr>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25.02.18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pic>
        <p:nvPicPr>
          <p:cNvPr id="7" name="Picture 6" descr="wireframeOverlay-SectionH.png"/>
          <p:cNvPicPr>
            <a:picLocks noChangeAspect="1"/>
          </p:cNvPicPr>
          <p:nvPr/>
        </p:nvPicPr>
        <p:blipFill>
          <a:blip r:embed="rId2"/>
          <a:srcRect r="-91875"/>
          <a:stretch>
            <a:fillRect/>
          </a:stretch>
        </p:blipFill>
        <p:spPr>
          <a:xfrm>
            <a:off x="182880" y="1179576"/>
            <a:ext cx="8785105" cy="5276088"/>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a:xfrm>
            <a:off x="2133600" y="3429000"/>
            <a:ext cx="6591300" cy="1371600"/>
          </a:xfrm>
        </p:spPr>
        <p:txBody>
          <a:bodyPr anchor="b" anchorCtr="0"/>
          <a:lstStyle>
            <a:lvl1pPr algn="r">
              <a:defRPr sz="4800" b="0" cap="none" baseline="0"/>
            </a:lvl1pPr>
          </a:lstStyle>
          <a:p>
            <a:r>
              <a:rPr lang="de-DE" smtClean="0"/>
              <a:t>Mastertitelformat bearbeiten</a:t>
            </a:r>
            <a:endParaRPr dirty="0"/>
          </a:p>
        </p:txBody>
      </p:sp>
      <p:sp>
        <p:nvSpPr>
          <p:cNvPr id="3" name="Text Placeholder 2"/>
          <p:cNvSpPr>
            <a:spLocks noGrp="1"/>
          </p:cNvSpPr>
          <p:nvPr>
            <p:ph type="body" idx="1"/>
          </p:nvPr>
        </p:nvSpPr>
        <p:spPr>
          <a:xfrm>
            <a:off x="2133600" y="4800599"/>
            <a:ext cx="6591300" cy="1066801"/>
          </a:xfrm>
        </p:spPr>
        <p:txBody>
          <a:bodyPr anchor="t" anchorCtr="0">
            <a:normAutofit/>
          </a:bodyPr>
          <a:lstStyle>
            <a:lvl1pPr marL="0" indent="0" algn="r">
              <a:spcBef>
                <a:spcPts val="30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e Placeholder 3"/>
          <p:cNvSpPr>
            <a:spLocks noGrp="1"/>
          </p:cNvSpPr>
          <p:nvPr>
            <p:ph type="dt" sz="half" idx="10"/>
          </p:nvPr>
        </p:nvSpPr>
        <p:spPr/>
        <p:txBody>
          <a:bodyPr/>
          <a:lstStyle/>
          <a:p>
            <a:fld id="{7CE38E4D-051A-41E1-86A4-E56916468FD0}" type="datetimeFigureOut">
              <a:rPr lang="en-US" smtClean="0"/>
              <a:t>25.02.18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de-DE" smtClean="0"/>
              <a:t>Mastertitelformat bearbeiten</a:t>
            </a:r>
            <a:endParaRPr/>
          </a:p>
        </p:txBody>
      </p:sp>
      <p:sp>
        <p:nvSpPr>
          <p:cNvPr id="3" name="Content Placeholder 2"/>
          <p:cNvSpPr>
            <a:spLocks noGrp="1"/>
          </p:cNvSpPr>
          <p:nvPr>
            <p:ph sz="half" idx="1"/>
          </p:nvPr>
        </p:nvSpPr>
        <p:spPr>
          <a:xfrm>
            <a:off x="416859"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Content Placeholder 3"/>
          <p:cNvSpPr>
            <a:spLocks noGrp="1"/>
          </p:cNvSpPr>
          <p:nvPr>
            <p:ph sz="half" idx="2"/>
          </p:nvPr>
        </p:nvSpPr>
        <p:spPr>
          <a:xfrm>
            <a:off x="4873214" y="2770188"/>
            <a:ext cx="3840480" cy="3464765"/>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25.02.18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0" name="Picture 9"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lvl1pPr>
              <a:defRPr/>
            </a:lvl1pPr>
          </a:lstStyle>
          <a:p>
            <a:r>
              <a:rPr lang="de-DE" smtClean="0"/>
              <a:t>Mastertitelformat bearbeiten</a:t>
            </a:r>
            <a:endParaRPr/>
          </a:p>
        </p:txBody>
      </p:sp>
      <p:sp>
        <p:nvSpPr>
          <p:cNvPr id="3" name="Text Placeholder 2"/>
          <p:cNvSpPr>
            <a:spLocks noGrp="1"/>
          </p:cNvSpPr>
          <p:nvPr>
            <p:ph type="body" idx="1"/>
          </p:nvPr>
        </p:nvSpPr>
        <p:spPr>
          <a:xfrm>
            <a:off x="416859"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Content Placeholder 3"/>
          <p:cNvSpPr>
            <a:spLocks noGrp="1"/>
          </p:cNvSpPr>
          <p:nvPr>
            <p:ph sz="half" idx="2"/>
          </p:nvPr>
        </p:nvSpPr>
        <p:spPr>
          <a:xfrm>
            <a:off x="416859"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5" name="Text Placeholder 4"/>
          <p:cNvSpPr>
            <a:spLocks noGrp="1"/>
          </p:cNvSpPr>
          <p:nvPr>
            <p:ph type="body" sz="quarter" idx="3"/>
          </p:nvPr>
        </p:nvSpPr>
        <p:spPr>
          <a:xfrm>
            <a:off x="4873752" y="2675964"/>
            <a:ext cx="3840480" cy="645459"/>
          </a:xfrm>
        </p:spPr>
        <p:txBody>
          <a:bodyPr anchor="ctr" anchorCtr="0">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Content Placeholder 5"/>
          <p:cNvSpPr>
            <a:spLocks noGrp="1"/>
          </p:cNvSpPr>
          <p:nvPr>
            <p:ph sz="quarter" idx="4"/>
          </p:nvPr>
        </p:nvSpPr>
        <p:spPr>
          <a:xfrm>
            <a:off x="4873752" y="3307976"/>
            <a:ext cx="3840480" cy="2925762"/>
          </a:xfrm>
        </p:spPr>
        <p:txBody>
          <a:bodyPr>
            <a:normAutofit/>
          </a:bodyPr>
          <a:lstStyle>
            <a:lvl1pPr>
              <a:spcBef>
                <a:spcPts val="1800"/>
              </a:spcBef>
              <a:defRPr sz="1800"/>
            </a:lvl1pPr>
            <a:lvl2pPr>
              <a:defRPr sz="1800"/>
            </a:lvl2pPr>
            <a:lvl3pPr>
              <a:defRPr sz="1800"/>
            </a:lvl3pPr>
            <a:lvl4pPr>
              <a:defRPr sz="1800"/>
            </a:lvl4pPr>
            <a:lvl5pPr>
              <a:defRPr sz="1800"/>
            </a:lvl5pPr>
            <a:lvl6pPr>
              <a:defRPr lang="en-US" sz="1800" kern="1200" dirty="0" smtClean="0">
                <a:solidFill>
                  <a:schemeClr val="tx1">
                    <a:lumMod val="75000"/>
                    <a:lumOff val="25000"/>
                  </a:schemeClr>
                </a:solidFill>
                <a:latin typeface="+mn-lt"/>
                <a:ea typeface="+mn-ea"/>
                <a:cs typeface="+mn-cs"/>
              </a:defRPr>
            </a:lvl6pPr>
            <a:lvl7pPr>
              <a:defRPr lang="en-US" sz="1800" kern="1200" dirty="0" smtClean="0">
                <a:solidFill>
                  <a:schemeClr val="tx1">
                    <a:lumMod val="75000"/>
                    <a:lumOff val="25000"/>
                  </a:schemeClr>
                </a:solidFill>
                <a:latin typeface="+mn-lt"/>
                <a:ea typeface="+mn-ea"/>
                <a:cs typeface="+mn-cs"/>
              </a:defRPr>
            </a:lvl7pPr>
            <a:lvl8pPr>
              <a:defRPr lang="en-US" sz="1800" kern="1200" dirty="0" smtClean="0">
                <a:solidFill>
                  <a:schemeClr val="tx1">
                    <a:lumMod val="75000"/>
                    <a:lumOff val="25000"/>
                  </a:schemeClr>
                </a:solidFill>
                <a:latin typeface="+mn-lt"/>
                <a:ea typeface="+mn-ea"/>
                <a:cs typeface="+mn-cs"/>
              </a:defRPr>
            </a:lvl8pPr>
            <a:lvl9pPr>
              <a:defRPr sz="1800" kern="1200" dirty="0">
                <a:solidFill>
                  <a:schemeClr val="tx1">
                    <a:lumMod val="75000"/>
                    <a:lumOff val="25000"/>
                  </a:schemeClr>
                </a:solidFill>
                <a:latin typeface="+mn-lt"/>
                <a:ea typeface="+mn-ea"/>
                <a:cs typeface="+mn-cs"/>
              </a:defRPr>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25.02.18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wireframeOverlay-Content.png"/>
          <p:cNvPicPr>
            <a:picLocks noChangeAspect="1"/>
          </p:cNvPicPr>
          <p:nvPr/>
        </p:nvPicPr>
        <p:blipFill>
          <a:blip r:embed="rId2"/>
          <a:stretch>
            <a:fillRect/>
          </a:stretch>
        </p:blipFill>
        <p:spPr>
          <a:xfrm>
            <a:off x="179294" y="1179576"/>
            <a:ext cx="8787384" cy="1440702"/>
          </a:xfrm>
          <a:prstGeom prst="rect">
            <a:avLst/>
          </a:prstGeom>
          <a:gradFill>
            <a:gsLst>
              <a:gs pos="0">
                <a:schemeClr val="tx2"/>
              </a:gs>
              <a:gs pos="100000">
                <a:schemeClr val="bg2"/>
              </a:gs>
            </a:gsLst>
            <a:lin ang="5400000" scaled="0"/>
          </a:gradFill>
        </p:spPr>
      </p:pic>
      <p:sp>
        <p:nvSpPr>
          <p:cNvPr id="2" name="Title 1"/>
          <p:cNvSpPr>
            <a:spLocks noGrp="1"/>
          </p:cNvSpPr>
          <p:nvPr>
            <p:ph type="title"/>
          </p:nvPr>
        </p:nvSpPr>
        <p:spPr/>
        <p:txBody>
          <a:bodyPr/>
          <a:lstStyle/>
          <a:p>
            <a:r>
              <a:rPr lang="de-DE" smtClean="0"/>
              <a:t>Mastertitelformat bearbeiten</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25.02.18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25.02.18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pic>
        <p:nvPicPr>
          <p:cNvPr id="8" name="Picture 7" descr="wireframeOverlay-ContentCap.png"/>
          <p:cNvPicPr>
            <a:picLocks noChangeAspect="1"/>
          </p:cNvPicPr>
          <p:nvPr/>
        </p:nvPicPr>
        <p:blipFill>
          <a:blip r:embed="rId2"/>
          <a:srcRect b="-135871"/>
          <a:stretch>
            <a:fillRect/>
          </a:stretch>
        </p:blipFill>
        <p:spPr>
          <a:xfrm>
            <a:off x="182880" y="1179575"/>
            <a:ext cx="4228522" cy="5274037"/>
          </a:xfrm>
          <a:prstGeom prst="rect">
            <a:avLst/>
          </a:prstGeom>
          <a:gradFill>
            <a:gsLst>
              <a:gs pos="0">
                <a:schemeClr val="bg2"/>
              </a:gs>
              <a:gs pos="100000">
                <a:schemeClr val="tx2"/>
              </a:gs>
            </a:gsLst>
            <a:lin ang="5400000" scaled="0"/>
          </a:gradFill>
        </p:spPr>
      </p:pic>
      <p:sp>
        <p:nvSpPr>
          <p:cNvPr id="2" name="Title 1"/>
          <p:cNvSpPr>
            <a:spLocks noGrp="1"/>
          </p:cNvSpPr>
          <p:nvPr>
            <p:ph type="title"/>
          </p:nvPr>
        </p:nvSpPr>
        <p:spPr>
          <a:xfrm>
            <a:off x="416859" y="1680882"/>
            <a:ext cx="3697941" cy="1162050"/>
          </a:xfrm>
        </p:spPr>
        <p:txBody>
          <a:bodyPr anchor="b"/>
          <a:lstStyle>
            <a:lvl1pPr algn="l">
              <a:defRPr sz="2800" b="0">
                <a:solidFill>
                  <a:schemeClr val="bg1"/>
                </a:solidFill>
              </a:defRPr>
            </a:lvl1pPr>
          </a:lstStyle>
          <a:p>
            <a:r>
              <a:rPr lang="de-DE" smtClean="0"/>
              <a:t>Mastertitelformat bearbeiten</a:t>
            </a:r>
            <a:endParaRPr/>
          </a:p>
        </p:txBody>
      </p:sp>
      <p:sp>
        <p:nvSpPr>
          <p:cNvPr id="3" name="Content Placeholder 2"/>
          <p:cNvSpPr>
            <a:spLocks noGrp="1"/>
          </p:cNvSpPr>
          <p:nvPr>
            <p:ph idx="1"/>
          </p:nvPr>
        </p:nvSpPr>
        <p:spPr>
          <a:xfrm>
            <a:off x="4612341" y="1600200"/>
            <a:ext cx="4101353" cy="4652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Text Placeholder 3"/>
          <p:cNvSpPr>
            <a:spLocks noGrp="1"/>
          </p:cNvSpPr>
          <p:nvPr>
            <p:ph type="body" sz="half" idx="2"/>
          </p:nvPr>
        </p:nvSpPr>
        <p:spPr>
          <a:xfrm>
            <a:off x="416859" y="2837329"/>
            <a:ext cx="3697941" cy="3415834"/>
          </a:xfrm>
        </p:spPr>
        <p:txBody>
          <a:bodyPr vert="horz" lIns="91440" tIns="45720" rIns="91440" bIns="45720" rtlCol="0">
            <a:normAutofit/>
          </a:bodyPr>
          <a:lstStyle>
            <a:lvl1pPr marL="0" indent="0">
              <a:spcBef>
                <a:spcPts val="600"/>
              </a:spcBef>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tx1">
                  <a:lumMod val="50000"/>
                  <a:lumOff val="50000"/>
                </a:schemeClr>
              </a:buClr>
              <a:buSzPct val="70000"/>
              <a:buFont typeface="Wingdings" pitchFamily="2" charset="2"/>
              <a:buNone/>
            </a:pPr>
            <a:r>
              <a:rPr lang="de-DE" smtClean="0"/>
              <a:t>Mastertextformat bearbeiten</a:t>
            </a:r>
          </a:p>
        </p:txBody>
      </p:sp>
      <p:sp>
        <p:nvSpPr>
          <p:cNvPr id="5" name="Date Placeholder 4"/>
          <p:cNvSpPr>
            <a:spLocks noGrp="1"/>
          </p:cNvSpPr>
          <p:nvPr>
            <p:ph type="dt" sz="half" idx="10"/>
          </p:nvPr>
        </p:nvSpPr>
        <p:spPr/>
        <p:txBody>
          <a:bodyPr/>
          <a:lstStyle/>
          <a:p>
            <a:fld id="{7CE38E4D-051A-41E1-86A4-E56916468FD0}" type="datetimeFigureOut">
              <a:rPr lang="en-US" smtClean="0"/>
              <a:t>25.02.18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456765"/>
            <a:ext cx="8308975" cy="1143000"/>
          </a:xfrm>
          <a:prstGeom prst="rect">
            <a:avLst/>
          </a:prstGeom>
        </p:spPr>
        <p:txBody>
          <a:bodyPr vert="horz" lIns="91440" tIns="45720" rIns="91440" bIns="45720" rtlCol="0" anchor="b" anchorCtr="0">
            <a:noAutofit/>
          </a:bodyPr>
          <a:lstStyle/>
          <a:p>
            <a:r>
              <a:rPr lang="de-DE" smtClean="0"/>
              <a:t>Mastertitelformat bearbeiten</a:t>
            </a:r>
            <a:endParaRPr/>
          </a:p>
        </p:txBody>
      </p:sp>
      <p:sp>
        <p:nvSpPr>
          <p:cNvPr id="3" name="Text Placeholder 2"/>
          <p:cNvSpPr>
            <a:spLocks noGrp="1"/>
          </p:cNvSpPr>
          <p:nvPr>
            <p:ph type="body" idx="1"/>
          </p:nvPr>
        </p:nvSpPr>
        <p:spPr>
          <a:xfrm>
            <a:off x="415925" y="2770188"/>
            <a:ext cx="8308975" cy="3478212"/>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dirty="0"/>
          </a:p>
        </p:txBody>
      </p:sp>
      <p:sp>
        <p:nvSpPr>
          <p:cNvPr id="4" name="Date Placeholder 3"/>
          <p:cNvSpPr>
            <a:spLocks noGrp="1"/>
          </p:cNvSpPr>
          <p:nvPr>
            <p:ph type="dt" sz="half" idx="2"/>
          </p:nvPr>
        </p:nvSpPr>
        <p:spPr>
          <a:xfrm>
            <a:off x="6450105" y="6454588"/>
            <a:ext cx="2398059" cy="228600"/>
          </a:xfrm>
          <a:prstGeom prst="rect">
            <a:avLst/>
          </a:prstGeom>
        </p:spPr>
        <p:txBody>
          <a:bodyPr vert="horz" lIns="91440" tIns="45720" rIns="91440" bIns="45720" rtlCol="0" anchor="ctr"/>
          <a:lstStyle>
            <a:lvl1pPr algn="r">
              <a:defRPr sz="1000">
                <a:solidFill>
                  <a:schemeClr val="tx1">
                    <a:lumMod val="75000"/>
                    <a:lumOff val="25000"/>
                  </a:schemeClr>
                </a:solidFill>
              </a:defRPr>
            </a:lvl1pPr>
          </a:lstStyle>
          <a:p>
            <a:fld id="{7CE38E4D-051A-41E1-86A4-E56916468FD0}" type="datetimeFigureOut">
              <a:rPr lang="en-US" smtClean="0"/>
              <a:t>25.02.18</a:t>
            </a:fld>
            <a:endParaRPr lang="en-US"/>
          </a:p>
        </p:txBody>
      </p:sp>
      <p:sp>
        <p:nvSpPr>
          <p:cNvPr id="5" name="Footer Placeholder 4"/>
          <p:cNvSpPr>
            <a:spLocks noGrp="1"/>
          </p:cNvSpPr>
          <p:nvPr>
            <p:ph type="ftr" sz="quarter" idx="3"/>
          </p:nvPr>
        </p:nvSpPr>
        <p:spPr>
          <a:xfrm>
            <a:off x="259976" y="6454588"/>
            <a:ext cx="3657600" cy="228600"/>
          </a:xfrm>
          <a:prstGeom prst="rect">
            <a:avLst/>
          </a:prstGeom>
        </p:spPr>
        <p:txBody>
          <a:bodyPr vert="horz" lIns="91440" tIns="45720" rIns="91440" bIns="45720" rtlCol="0" anchor="ctr"/>
          <a:lstStyle>
            <a:lvl1pPr algn="l">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lIns="91440" tIns="45720" rIns="91440" bIns="45720" rtlCol="0" anchor="ctr"/>
          <a:lstStyle>
            <a:lvl1pPr algn="r">
              <a:defRPr sz="1200">
                <a:solidFill>
                  <a:schemeClr val="bg1"/>
                </a:solidFill>
              </a:defRPr>
            </a:lvl1pPr>
          </a:lstStyle>
          <a:p>
            <a:fld id="{886BB73A-582F-4420-9A14-CB10A2B2E5E8}" type="slidenum">
              <a:rPr lang="en-US" smtClean="0"/>
              <a:t>‹Nr.›</a:t>
            </a:fld>
            <a:endParaRPr lang="en-US"/>
          </a:p>
        </p:txBody>
      </p:sp>
      <p:pic>
        <p:nvPicPr>
          <p:cNvPr id="7" name="Picture 6" descr="HomeButton.png">
            <a:hlinkClick r:id="" action="ppaction://hlinkshowjump?jump=firstslide"/>
          </p:cNvPr>
          <p:cNvPicPr>
            <a:picLocks noChangeAspect="1"/>
          </p:cNvPicPr>
          <p:nvPr/>
        </p:nvPicPr>
        <p:blipFill>
          <a:blip r:embed="rId18"/>
          <a:stretch>
            <a:fillRect/>
          </a:stretch>
        </p:blipFill>
        <p:spPr>
          <a:xfrm>
            <a:off x="552450" y="526116"/>
            <a:ext cx="457200" cy="352425"/>
          </a:xfrm>
          <a:prstGeom prst="rect">
            <a:avLst/>
          </a:prstGeom>
        </p:spPr>
      </p:pic>
      <p:pic>
        <p:nvPicPr>
          <p:cNvPr id="10" name="Picture 9" descr="DirectionalButtons-Full.png"/>
          <p:cNvPicPr>
            <a:picLocks noChangeAspect="1"/>
          </p:cNvPicPr>
          <p:nvPr/>
        </p:nvPicPr>
        <p:blipFill>
          <a:blip r:embed="rId19"/>
          <a:stretch>
            <a:fillRect/>
          </a:stretch>
        </p:blipFill>
        <p:spPr>
          <a:xfrm>
            <a:off x="7826188" y="526116"/>
            <a:ext cx="752475" cy="35242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spcBef>
          <a:spcPts val="2000"/>
        </a:spcBef>
        <a:buClr>
          <a:schemeClr val="tx1">
            <a:lumMod val="50000"/>
            <a:lumOff val="50000"/>
          </a:schemeClr>
        </a:buClr>
        <a:buSzPct val="70000"/>
        <a:buFont typeface="Wingdings" pitchFamily="2" charset="2"/>
        <a:buChar char="l"/>
        <a:defRPr sz="20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tx1">
            <a:lumMod val="85000"/>
            <a:lumOff val="15000"/>
          </a:schemeClr>
        </a:buClr>
        <a:buSzPct val="70000"/>
        <a:buFont typeface="Wingdings" pitchFamily="2" charset="2"/>
        <a:buChar char="l"/>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tx1">
            <a:lumMod val="50000"/>
            <a:lumOff val="50000"/>
          </a:schemeClr>
        </a:buClr>
        <a:buSzPct val="70000"/>
        <a:buFont typeface="Wingdings" pitchFamily="2" charset="2"/>
        <a:buChar char="l"/>
        <a:defRPr sz="1800" kern="1200">
          <a:solidFill>
            <a:schemeClr val="tx1">
              <a:lumMod val="75000"/>
              <a:lumOff val="25000"/>
            </a:schemeClr>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Patina</a:t>
            </a:r>
            <a:r>
              <a:rPr lang="de-DE" sz="1200" dirty="0" smtClean="0"/>
              <a:t> Patienteninformationsauskunft</a:t>
            </a:r>
            <a:endParaRPr lang="de-DE" dirty="0"/>
          </a:p>
        </p:txBody>
      </p:sp>
    </p:spTree>
    <p:extLst>
      <p:ext uri="{BB962C8B-B14F-4D97-AF65-F5344CB8AC3E}">
        <p14:creationId xmlns:p14="http://schemas.microsoft.com/office/powerpoint/2010/main" val="42860313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3.Dateiablagelösungen </a:t>
            </a:r>
          </a:p>
        </p:txBody>
      </p:sp>
      <p:sp>
        <p:nvSpPr>
          <p:cNvPr id="3" name="Inhaltsplatzhalter 2"/>
          <p:cNvSpPr>
            <a:spLocks noGrp="1"/>
          </p:cNvSpPr>
          <p:nvPr>
            <p:ph idx="1"/>
          </p:nvPr>
        </p:nvSpPr>
        <p:spPr/>
        <p:txBody>
          <a:bodyPr>
            <a:normAutofit/>
          </a:bodyPr>
          <a:lstStyle/>
          <a:p>
            <a:pPr marL="0" indent="0">
              <a:buNone/>
            </a:pPr>
            <a:r>
              <a:rPr lang="de-DE" sz="2800" dirty="0" smtClean="0"/>
              <a:t>Integration </a:t>
            </a:r>
            <a:r>
              <a:rPr lang="de-DE" sz="2800" dirty="0"/>
              <a:t>in vorhandene </a:t>
            </a:r>
            <a:r>
              <a:rPr lang="de-DE" sz="2800" dirty="0" smtClean="0"/>
              <a:t>Software:</a:t>
            </a:r>
          </a:p>
          <a:p>
            <a:pPr marL="457200" indent="-457200">
              <a:buFont typeface="+mj-lt"/>
              <a:buAutoNum type="arabicPeriod"/>
            </a:pPr>
            <a:r>
              <a:rPr lang="de-DE" sz="2800" dirty="0" smtClean="0"/>
              <a:t>Entweder einscannen </a:t>
            </a:r>
            <a:r>
              <a:rPr lang="de-DE" sz="2800" dirty="0" smtClean="0">
                <a:solidFill>
                  <a:srgbClr val="7F7F7F"/>
                </a:solidFill>
              </a:rPr>
              <a:t>/Handyfoto</a:t>
            </a:r>
          </a:p>
          <a:p>
            <a:pPr marL="457200" indent="-457200">
              <a:buFont typeface="+mj-lt"/>
              <a:buAutoNum type="arabicPeriod"/>
            </a:pPr>
            <a:r>
              <a:rPr lang="de-DE" sz="2800" dirty="0" smtClean="0"/>
              <a:t> in eig. Software einpflegen zu lassen,          	                 	 Vorteil:  </a:t>
            </a:r>
          </a:p>
          <a:p>
            <a:pPr marL="0" indent="0">
              <a:buNone/>
            </a:pPr>
            <a:r>
              <a:rPr lang="de-DE" sz="2800" dirty="0" smtClean="0"/>
              <a:t>Diagnosen </a:t>
            </a:r>
            <a:r>
              <a:rPr lang="de-DE" sz="2800" dirty="0"/>
              <a:t>/</a:t>
            </a:r>
            <a:r>
              <a:rPr lang="de-DE" sz="2800" dirty="0" smtClean="0"/>
              <a:t> Medikamente per </a:t>
            </a:r>
            <a:r>
              <a:rPr lang="de-DE" sz="2800" dirty="0" err="1" smtClean="0"/>
              <a:t>Drag+Drop</a:t>
            </a:r>
            <a:r>
              <a:rPr lang="de-DE" sz="2800" dirty="0" smtClean="0"/>
              <a:t> aktualisieren </a:t>
            </a:r>
          </a:p>
        </p:txBody>
      </p:sp>
    </p:spTree>
    <p:extLst>
      <p:ext uri="{BB962C8B-B14F-4D97-AF65-F5344CB8AC3E}">
        <p14:creationId xmlns:p14="http://schemas.microsoft.com/office/powerpoint/2010/main" val="248036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000" dirty="0" smtClean="0"/>
              <a:t>a) Für wen   b) Wie</a:t>
            </a:r>
            <a:r>
              <a:rPr lang="de-DE" sz="2000" dirty="0"/>
              <a:t> </a:t>
            </a:r>
            <a:r>
              <a:rPr lang="de-DE" sz="2000" dirty="0" smtClean="0"/>
              <a:t> c) Was  bestimmt die Notwendigkeit </a:t>
            </a:r>
            <a:br>
              <a:rPr lang="de-DE" sz="2000" dirty="0" smtClean="0"/>
            </a:br>
            <a:r>
              <a:rPr lang="de-DE" sz="2000" dirty="0"/>
              <a:t/>
            </a:r>
            <a:br>
              <a:rPr lang="de-DE" sz="2000" dirty="0"/>
            </a:br>
            <a:endParaRPr lang="de-DE" sz="2000" dirty="0"/>
          </a:p>
        </p:txBody>
      </p:sp>
      <p:sp>
        <p:nvSpPr>
          <p:cNvPr id="3" name="Inhaltsplatzhalter 2"/>
          <p:cNvSpPr>
            <a:spLocks noGrp="1"/>
          </p:cNvSpPr>
          <p:nvPr>
            <p:ph idx="1"/>
          </p:nvPr>
        </p:nvSpPr>
        <p:spPr/>
        <p:txBody>
          <a:bodyPr>
            <a:noAutofit/>
          </a:bodyPr>
          <a:lstStyle/>
          <a:p>
            <a:r>
              <a:rPr lang="de-DE" sz="2800" b="1" dirty="0" smtClean="0"/>
              <a:t>Patienten</a:t>
            </a:r>
            <a:r>
              <a:rPr lang="de-DE" sz="2800" dirty="0" smtClean="0"/>
              <a:t> </a:t>
            </a:r>
            <a:r>
              <a:rPr lang="de-DE" sz="2800" b="1" dirty="0" smtClean="0"/>
              <a:t>mit</a:t>
            </a:r>
            <a:r>
              <a:rPr lang="de-DE" sz="2800" dirty="0" smtClean="0"/>
              <a:t> </a:t>
            </a:r>
            <a:r>
              <a:rPr lang="de-DE" sz="1800" dirty="0" smtClean="0"/>
              <a:t>sektorenübergreifendem Informations</a:t>
            </a:r>
            <a:r>
              <a:rPr lang="de-DE" sz="2800" dirty="0" smtClean="0"/>
              <a:t>-</a:t>
            </a:r>
            <a:r>
              <a:rPr lang="de-DE" sz="2800" b="1" dirty="0"/>
              <a:t>B</a:t>
            </a:r>
            <a:r>
              <a:rPr lang="de-DE" sz="2800" b="1" dirty="0" smtClean="0"/>
              <a:t>edarf</a:t>
            </a:r>
          </a:p>
          <a:p>
            <a:r>
              <a:rPr lang="de-DE" sz="2800" dirty="0" smtClean="0"/>
              <a:t> </a:t>
            </a:r>
            <a:r>
              <a:rPr lang="de-DE" sz="2800" b="1" dirty="0" smtClean="0"/>
              <a:t>Krankenkasse/Ärzte </a:t>
            </a:r>
            <a:r>
              <a:rPr lang="de-DE" sz="2800" b="1" dirty="0" smtClean="0"/>
              <a:t>machen Angebot</a:t>
            </a:r>
            <a:endParaRPr lang="de-DE" sz="2800" b="1" dirty="0" smtClean="0"/>
          </a:p>
          <a:p>
            <a:pPr marL="0" indent="0">
              <a:buNone/>
            </a:pPr>
            <a:r>
              <a:rPr lang="de-DE" sz="2800" b="1" dirty="0"/>
              <a:t> </a:t>
            </a:r>
            <a:r>
              <a:rPr lang="de-DE" sz="2800" b="1" dirty="0" smtClean="0"/>
              <a:t>                                            </a:t>
            </a:r>
            <a:endParaRPr lang="de-DE" sz="2800" dirty="0"/>
          </a:p>
          <a:p>
            <a:pPr marL="0" indent="0">
              <a:buNone/>
            </a:pPr>
            <a:r>
              <a:rPr lang="de-DE" sz="2400" dirty="0" smtClean="0"/>
              <a:t>häuf. Arztbesuche, multimorbid, pflegebedürft, Zweitmeinung</a:t>
            </a:r>
          </a:p>
        </p:txBody>
      </p:sp>
    </p:spTree>
    <p:extLst>
      <p:ext uri="{BB962C8B-B14F-4D97-AF65-F5344CB8AC3E}">
        <p14:creationId xmlns:p14="http://schemas.microsoft.com/office/powerpoint/2010/main" val="18667760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Patina: Patientenüberleitungsbogen</a:t>
            </a:r>
            <a:endParaRPr lang="de-DE" dirty="0"/>
          </a:p>
        </p:txBody>
      </p:sp>
      <p:sp>
        <p:nvSpPr>
          <p:cNvPr id="3" name="Inhaltsplatzhalter 2"/>
          <p:cNvSpPr>
            <a:spLocks noGrp="1"/>
          </p:cNvSpPr>
          <p:nvPr>
            <p:ph idx="1"/>
          </p:nvPr>
        </p:nvSpPr>
        <p:spPr>
          <a:xfrm>
            <a:off x="415925" y="2793245"/>
            <a:ext cx="8308975" cy="3491753"/>
          </a:xfrm>
        </p:spPr>
        <p:txBody>
          <a:bodyPr>
            <a:normAutofit lnSpcReduction="10000"/>
          </a:bodyPr>
          <a:lstStyle/>
          <a:p>
            <a:r>
              <a:rPr lang="de-DE" sz="3200" dirty="0" smtClean="0"/>
              <a:t>sektorenübergreifende Versorgung</a:t>
            </a:r>
          </a:p>
          <a:p>
            <a:r>
              <a:rPr lang="de-DE" sz="3200" b="1" dirty="0"/>
              <a:t>Arzt-Klinik-vorteil: </a:t>
            </a:r>
            <a:endParaRPr lang="de-DE" sz="3200" b="1" dirty="0" smtClean="0"/>
          </a:p>
          <a:p>
            <a:pPr marL="0" indent="0">
              <a:buNone/>
            </a:pPr>
            <a:r>
              <a:rPr lang="de-DE" sz="3200" b="1" dirty="0"/>
              <a:t> </a:t>
            </a:r>
            <a:r>
              <a:rPr lang="de-DE" sz="3200" b="1" dirty="0" smtClean="0"/>
              <a:t>   Anamneseerleichterung</a:t>
            </a:r>
            <a:r>
              <a:rPr lang="de-DE" sz="3200" b="1" dirty="0"/>
              <a:t>-</a:t>
            </a:r>
            <a:r>
              <a:rPr lang="de-DE" sz="3200" b="1" dirty="0" smtClean="0"/>
              <a:t>Briefersatz</a:t>
            </a:r>
            <a:endParaRPr lang="de-DE" sz="3200" dirty="0" smtClean="0"/>
          </a:p>
          <a:p>
            <a:r>
              <a:rPr lang="de-DE" sz="3200" dirty="0"/>
              <a:t>Alles auf einem Blick- </a:t>
            </a:r>
            <a:r>
              <a:rPr lang="de-DE" sz="3200" b="1" dirty="0" smtClean="0"/>
              <a:t>einheitlich</a:t>
            </a:r>
          </a:p>
          <a:p>
            <a:r>
              <a:rPr lang="de-DE" sz="3200" b="1" dirty="0" smtClean="0"/>
              <a:t>Behandlungssicherheit für Patient </a:t>
            </a:r>
            <a:endParaRPr lang="de-DE" sz="3200" b="1" dirty="0"/>
          </a:p>
          <a:p>
            <a:endParaRPr lang="de-DE" sz="3200" dirty="0" smtClean="0"/>
          </a:p>
        </p:txBody>
      </p:sp>
    </p:spTree>
    <p:extLst>
      <p:ext uri="{BB962C8B-B14F-4D97-AF65-F5344CB8AC3E}">
        <p14:creationId xmlns:p14="http://schemas.microsoft.com/office/powerpoint/2010/main" val="13764279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sz="2400" dirty="0" smtClean="0"/>
              <a:t> </a:t>
            </a:r>
            <a:r>
              <a:rPr lang="de-DE" sz="3200" dirty="0" smtClean="0"/>
              <a:t>Voraussetzung:</a:t>
            </a:r>
            <a:br>
              <a:rPr lang="de-DE" sz="3200" dirty="0" smtClean="0"/>
            </a:br>
            <a:r>
              <a:rPr lang="de-DE" sz="3200" dirty="0" smtClean="0"/>
              <a:t>  </a:t>
            </a:r>
            <a:r>
              <a:rPr lang="de-DE" sz="2400" dirty="0" smtClean="0"/>
              <a:t>                                                                                     </a:t>
            </a:r>
            <a:endParaRPr lang="de-DE" sz="2400" dirty="0"/>
          </a:p>
        </p:txBody>
      </p:sp>
      <p:sp>
        <p:nvSpPr>
          <p:cNvPr id="3" name="Inhaltsplatzhalter 2"/>
          <p:cNvSpPr>
            <a:spLocks noGrp="1"/>
          </p:cNvSpPr>
          <p:nvPr>
            <p:ph idx="1"/>
          </p:nvPr>
        </p:nvSpPr>
        <p:spPr/>
        <p:txBody>
          <a:bodyPr>
            <a:normAutofit fontScale="92500" lnSpcReduction="20000"/>
          </a:bodyPr>
          <a:lstStyle/>
          <a:p>
            <a:r>
              <a:rPr lang="de-DE" dirty="0"/>
              <a:t>k</a:t>
            </a:r>
            <a:r>
              <a:rPr lang="de-DE" dirty="0" smtClean="0"/>
              <a:t>omprimierter Statusreport entspricht einer gutachterlichen Leistung</a:t>
            </a:r>
          </a:p>
          <a:p>
            <a:r>
              <a:rPr lang="de-DE" dirty="0" smtClean="0"/>
              <a:t>. Die Kostenerstattung  dient der </a:t>
            </a:r>
            <a:r>
              <a:rPr lang="de-DE" b="1" dirty="0" smtClean="0"/>
              <a:t>Wertschätzung,</a:t>
            </a:r>
            <a:r>
              <a:rPr lang="de-DE" dirty="0" smtClean="0"/>
              <a:t> 			    </a:t>
            </a:r>
            <a:r>
              <a:rPr lang="de-DE" b="1" dirty="0" smtClean="0"/>
              <a:t>Patina hat</a:t>
            </a:r>
            <a:r>
              <a:rPr lang="de-DE" dirty="0" smtClean="0"/>
              <a:t> </a:t>
            </a:r>
            <a:r>
              <a:rPr lang="de-DE" b="1" dirty="0" smtClean="0"/>
              <a:t>Dokument-charakter</a:t>
            </a:r>
            <a:r>
              <a:rPr lang="de-DE" dirty="0" smtClean="0"/>
              <a:t>					                         stat. Aufnahme lässt sich erleichtern,                                                                      Patient hat weniger Wartezeit?  weil z. B. der Barcode eingelesen werden kann? (</a:t>
            </a:r>
            <a:r>
              <a:rPr lang="de-DE" b="1" dirty="0"/>
              <a:t>Ü</a:t>
            </a:r>
            <a:r>
              <a:rPr lang="de-DE" b="1" dirty="0" smtClean="0"/>
              <a:t>berholspur im Notfall</a:t>
            </a:r>
            <a:r>
              <a:rPr lang="de-DE" dirty="0" smtClean="0"/>
              <a:t>?)</a:t>
            </a:r>
            <a:endParaRPr lang="de-DE" dirty="0"/>
          </a:p>
          <a:p>
            <a:r>
              <a:rPr lang="de-DE" dirty="0" smtClean="0"/>
              <a:t>Dieses Konzept bringt </a:t>
            </a:r>
            <a:r>
              <a:rPr lang="de-DE" b="1" dirty="0" smtClean="0"/>
              <a:t>Kommunikations-Vorteile </a:t>
            </a:r>
            <a:r>
              <a:rPr lang="de-DE" dirty="0" smtClean="0"/>
              <a:t>zwischen den Akteuren</a:t>
            </a:r>
          </a:p>
          <a:p>
            <a:r>
              <a:rPr lang="de-DE" dirty="0" smtClean="0"/>
              <a:t>Es kann als Papier ausgedruckt </a:t>
            </a:r>
            <a:r>
              <a:rPr lang="de-DE" dirty="0" smtClean="0"/>
              <a:t>o. </a:t>
            </a:r>
            <a:r>
              <a:rPr lang="de-DE" dirty="0" smtClean="0"/>
              <a:t>als Scan eingelesen </a:t>
            </a:r>
            <a:r>
              <a:rPr lang="de-DE" dirty="0" smtClean="0"/>
              <a:t>werden. Jeder </a:t>
            </a:r>
            <a:r>
              <a:rPr lang="de-DE" dirty="0" smtClean="0"/>
              <a:t>Arzt, der teil nimmt aktualisiert. </a:t>
            </a:r>
            <a:r>
              <a:rPr lang="de-DE" dirty="0" smtClean="0">
                <a:solidFill>
                  <a:srgbClr val="7F7F7F"/>
                </a:solidFill>
              </a:rPr>
              <a:t>2-mal </a:t>
            </a:r>
            <a:r>
              <a:rPr lang="de-DE" dirty="0" err="1" smtClean="0">
                <a:solidFill>
                  <a:srgbClr val="7F7F7F"/>
                </a:solidFill>
              </a:rPr>
              <a:t>handschriftl</a:t>
            </a:r>
            <a:r>
              <a:rPr lang="de-DE" dirty="0" smtClean="0">
                <a:solidFill>
                  <a:srgbClr val="7F7F7F"/>
                </a:solidFill>
              </a:rPr>
              <a:t>. </a:t>
            </a:r>
            <a:r>
              <a:rPr lang="de-DE" dirty="0">
                <a:solidFill>
                  <a:srgbClr val="7F7F7F"/>
                </a:solidFill>
              </a:rPr>
              <a:t>m</a:t>
            </a:r>
            <a:r>
              <a:rPr lang="de-DE" dirty="0" smtClean="0">
                <a:solidFill>
                  <a:srgbClr val="7F7F7F"/>
                </a:solidFill>
              </a:rPr>
              <a:t>ögl.</a:t>
            </a:r>
          </a:p>
          <a:p>
            <a:r>
              <a:rPr lang="de-DE" dirty="0" smtClean="0">
                <a:solidFill>
                  <a:srgbClr val="7F7F7F"/>
                </a:solidFill>
              </a:rPr>
              <a:t>Also Zwitterstellung zwischen E-</a:t>
            </a:r>
            <a:r>
              <a:rPr lang="de-DE" dirty="0" err="1" smtClean="0">
                <a:solidFill>
                  <a:srgbClr val="7F7F7F"/>
                </a:solidFill>
              </a:rPr>
              <a:t>doku</a:t>
            </a:r>
            <a:r>
              <a:rPr lang="de-DE" dirty="0" smtClean="0">
                <a:solidFill>
                  <a:srgbClr val="7F7F7F"/>
                </a:solidFill>
              </a:rPr>
              <a:t> und analog!!!</a:t>
            </a:r>
          </a:p>
        </p:txBody>
      </p:sp>
    </p:spTree>
    <p:extLst>
      <p:ext uri="{BB962C8B-B14F-4D97-AF65-F5344CB8AC3E}">
        <p14:creationId xmlns:p14="http://schemas.microsoft.com/office/powerpoint/2010/main" val="33088325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Kosten</a:t>
            </a:r>
            <a:endParaRPr lang="de-DE" dirty="0"/>
          </a:p>
        </p:txBody>
      </p:sp>
      <p:sp>
        <p:nvSpPr>
          <p:cNvPr id="3" name="Inhaltsplatzhalter 2"/>
          <p:cNvSpPr>
            <a:spLocks noGrp="1"/>
          </p:cNvSpPr>
          <p:nvPr>
            <p:ph idx="1"/>
          </p:nvPr>
        </p:nvSpPr>
        <p:spPr/>
        <p:txBody>
          <a:bodyPr>
            <a:normAutofit fontScale="85000" lnSpcReduction="20000"/>
          </a:bodyPr>
          <a:lstStyle/>
          <a:p>
            <a:r>
              <a:rPr lang="de-DE" sz="2800" dirty="0" smtClean="0"/>
              <a:t>Erstausstellung ....................................................80</a:t>
            </a:r>
            <a:r>
              <a:rPr lang="de-DE" sz="2800" dirty="0"/>
              <a:t>,</a:t>
            </a:r>
            <a:r>
              <a:rPr lang="de-DE" sz="2800" dirty="0" smtClean="0"/>
              <a:t>- €                    </a:t>
            </a:r>
            <a:r>
              <a:rPr lang="de-DE" sz="2400" dirty="0" smtClean="0"/>
              <a:t>das leere Formular bringt der Patient mit in die Praxis/Klinik und zahlt dort.</a:t>
            </a:r>
          </a:p>
          <a:p>
            <a:r>
              <a:rPr lang="de-DE" sz="2800" dirty="0" smtClean="0"/>
              <a:t>Der nächste teil nehmende Arzt				             scannt das Formular ein zur Datensicherung </a:t>
            </a:r>
          </a:p>
          <a:p>
            <a:pPr marL="0" indent="0">
              <a:buNone/>
            </a:pPr>
            <a:r>
              <a:rPr lang="de-DE" sz="2800" dirty="0" smtClean="0"/>
              <a:t>   trägt im Mittelteil</a:t>
            </a:r>
            <a:r>
              <a:rPr lang="de-DE" sz="2800" dirty="0"/>
              <a:t> </a:t>
            </a:r>
            <a:r>
              <a:rPr lang="de-DE" sz="2800" dirty="0" smtClean="0"/>
              <a:t>seine Befunderhebung ein </a:t>
            </a:r>
            <a:r>
              <a:rPr lang="de-DE" sz="2800" dirty="0"/>
              <a:t>/</a:t>
            </a:r>
            <a:r>
              <a:rPr lang="de-DE" sz="2800" dirty="0" smtClean="0"/>
              <a:t> aktualisiert den Rest: Diagnose-Medikamenten-Fenster etc...erhält dafür  10,</a:t>
            </a:r>
            <a:r>
              <a:rPr lang="de-DE" sz="2800" dirty="0"/>
              <a:t>- € </a:t>
            </a:r>
            <a:endParaRPr lang="de-DE" sz="2800" dirty="0" smtClean="0"/>
          </a:p>
          <a:p>
            <a:r>
              <a:rPr lang="de-DE" sz="2800" dirty="0" smtClean="0"/>
              <a:t> </a:t>
            </a:r>
            <a:r>
              <a:rPr lang="de-DE" sz="2800" dirty="0" smtClean="0">
                <a:solidFill>
                  <a:schemeClr val="tx1">
                    <a:lumMod val="50000"/>
                    <a:lumOff val="50000"/>
                  </a:schemeClr>
                </a:solidFill>
              </a:rPr>
              <a:t>evtl. auch bis zweimal </a:t>
            </a:r>
            <a:r>
              <a:rPr lang="de-DE" sz="2800" dirty="0">
                <a:solidFill>
                  <a:schemeClr val="tx1">
                    <a:lumMod val="50000"/>
                    <a:lumOff val="50000"/>
                  </a:schemeClr>
                </a:solidFill>
              </a:rPr>
              <a:t>handschriftliche </a:t>
            </a:r>
            <a:r>
              <a:rPr lang="de-DE" sz="2800" dirty="0" smtClean="0">
                <a:solidFill>
                  <a:schemeClr val="tx1">
                    <a:lumMod val="50000"/>
                    <a:lumOff val="50000"/>
                  </a:schemeClr>
                </a:solidFill>
              </a:rPr>
              <a:t>Aktualisier. möglich</a:t>
            </a:r>
          </a:p>
          <a:p>
            <a:r>
              <a:rPr lang="de-DE" sz="2800" dirty="0" smtClean="0">
                <a:solidFill>
                  <a:schemeClr val="tx1">
                    <a:lumMod val="50000"/>
                    <a:lumOff val="50000"/>
                  </a:schemeClr>
                </a:solidFill>
              </a:rPr>
              <a:t> der nächste einpflegende Arzt </a:t>
            </a:r>
            <a:r>
              <a:rPr lang="de-DE" sz="2800" dirty="0">
                <a:solidFill>
                  <a:schemeClr val="tx1">
                    <a:lumMod val="50000"/>
                    <a:lumOff val="50000"/>
                  </a:schemeClr>
                </a:solidFill>
              </a:rPr>
              <a:t>bekommt </a:t>
            </a:r>
            <a:r>
              <a:rPr lang="de-DE" sz="2800" dirty="0" smtClean="0">
                <a:solidFill>
                  <a:schemeClr val="tx1">
                    <a:lumMod val="50000"/>
                    <a:lumOff val="50000"/>
                  </a:schemeClr>
                </a:solidFill>
              </a:rPr>
              <a:t>dann 25</a:t>
            </a:r>
            <a:r>
              <a:rPr lang="de-DE" sz="2800" dirty="0">
                <a:solidFill>
                  <a:schemeClr val="tx1">
                    <a:lumMod val="50000"/>
                    <a:lumOff val="50000"/>
                  </a:schemeClr>
                </a:solidFill>
              </a:rPr>
              <a:t>,- €</a:t>
            </a:r>
          </a:p>
          <a:p>
            <a:endParaRPr lang="de-DE" sz="2800" dirty="0"/>
          </a:p>
          <a:p>
            <a:endParaRPr lang="de-DE" dirty="0"/>
          </a:p>
        </p:txBody>
      </p:sp>
    </p:spTree>
    <p:extLst>
      <p:ext uri="{BB962C8B-B14F-4D97-AF65-F5344CB8AC3E}">
        <p14:creationId xmlns:p14="http://schemas.microsoft.com/office/powerpoint/2010/main" val="34007038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Vorteile</a:t>
            </a:r>
            <a:endParaRPr lang="de-DE" dirty="0"/>
          </a:p>
        </p:txBody>
      </p:sp>
      <p:sp>
        <p:nvSpPr>
          <p:cNvPr id="3" name="Inhaltsplatzhalter 2"/>
          <p:cNvSpPr>
            <a:spLocks noGrp="1"/>
          </p:cNvSpPr>
          <p:nvPr>
            <p:ph idx="1"/>
          </p:nvPr>
        </p:nvSpPr>
        <p:spPr/>
        <p:txBody>
          <a:bodyPr>
            <a:normAutofit/>
          </a:bodyPr>
          <a:lstStyle/>
          <a:p>
            <a:pPr marL="0" indent="0">
              <a:buNone/>
            </a:pPr>
            <a:r>
              <a:rPr lang="de-DE" sz="2400" dirty="0" smtClean="0"/>
              <a:t>Schnelle Information für </a:t>
            </a:r>
          </a:p>
          <a:p>
            <a:r>
              <a:rPr lang="de-DE" dirty="0" smtClean="0"/>
              <a:t>Klinik </a:t>
            </a:r>
          </a:p>
          <a:p>
            <a:r>
              <a:rPr lang="de-DE" dirty="0" smtClean="0"/>
              <a:t>Praxis</a:t>
            </a:r>
          </a:p>
          <a:p>
            <a:r>
              <a:rPr lang="de-DE" dirty="0" smtClean="0"/>
              <a:t>Angehörige</a:t>
            </a:r>
            <a:endParaRPr lang="de-DE" dirty="0"/>
          </a:p>
          <a:p>
            <a:r>
              <a:rPr lang="de-DE" dirty="0" smtClean="0"/>
              <a:t> im weiteren Schritt für Pflegeheim etc.</a:t>
            </a:r>
            <a:endParaRPr lang="de-DE" dirty="0"/>
          </a:p>
          <a:p>
            <a:r>
              <a:rPr lang="de-DE" dirty="0" smtClean="0"/>
              <a:t>Im weiteren Schritt (etc. </a:t>
            </a:r>
            <a:r>
              <a:rPr lang="de-DE" dirty="0" err="1" smtClean="0"/>
              <a:t>Krankengymn</a:t>
            </a:r>
            <a:r>
              <a:rPr lang="de-DE" dirty="0" smtClean="0"/>
              <a:t>. Ergotherapie)</a:t>
            </a:r>
            <a:endParaRPr lang="de-DE" dirty="0"/>
          </a:p>
        </p:txBody>
      </p:sp>
    </p:spTree>
    <p:extLst>
      <p:ext uri="{BB962C8B-B14F-4D97-AF65-F5344CB8AC3E}">
        <p14:creationId xmlns:p14="http://schemas.microsoft.com/office/powerpoint/2010/main" val="293850459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Vorteile</a:t>
            </a:r>
            <a:endParaRPr lang="de-DE" dirty="0"/>
          </a:p>
        </p:txBody>
      </p:sp>
      <p:sp>
        <p:nvSpPr>
          <p:cNvPr id="3" name="Inhaltsplatzhalter 2"/>
          <p:cNvSpPr>
            <a:spLocks noGrp="1"/>
          </p:cNvSpPr>
          <p:nvPr>
            <p:ph idx="1"/>
          </p:nvPr>
        </p:nvSpPr>
        <p:spPr/>
        <p:txBody>
          <a:bodyPr>
            <a:normAutofit/>
          </a:bodyPr>
          <a:lstStyle/>
          <a:p>
            <a:r>
              <a:rPr lang="de-DE" dirty="0" smtClean="0"/>
              <a:t>Dateiversendung entfällt</a:t>
            </a:r>
          </a:p>
          <a:p>
            <a:r>
              <a:rPr lang="de-DE" dirty="0" smtClean="0"/>
              <a:t>Zentrale Speicherung entfällt</a:t>
            </a:r>
          </a:p>
          <a:p>
            <a:r>
              <a:rPr lang="de-DE" dirty="0"/>
              <a:t>a</a:t>
            </a:r>
            <a:r>
              <a:rPr lang="de-DE" dirty="0" smtClean="0"/>
              <a:t>uch handschriftliche Änderungen sind möglich</a:t>
            </a:r>
          </a:p>
          <a:p>
            <a:r>
              <a:rPr lang="de-DE" dirty="0" smtClean="0"/>
              <a:t>Patient ist Herr seiner Daten</a:t>
            </a:r>
          </a:p>
          <a:p>
            <a:r>
              <a:rPr lang="de-DE" b="1" dirty="0" smtClean="0"/>
              <a:t>optional </a:t>
            </a:r>
            <a:r>
              <a:rPr lang="de-DE" dirty="0" smtClean="0"/>
              <a:t>Barcode-lesegeräte vom Handyfoto (wie Fahrkarte?)</a:t>
            </a:r>
          </a:p>
          <a:p>
            <a:r>
              <a:rPr lang="de-DE" b="1" dirty="0" smtClean="0"/>
              <a:t>Patina</a:t>
            </a:r>
            <a:r>
              <a:rPr lang="de-DE" dirty="0" smtClean="0"/>
              <a:t> ist komprimierter Statusreport für</a:t>
            </a:r>
            <a:r>
              <a:rPr lang="de-DE" b="1" dirty="0" smtClean="0"/>
              <a:t> E-Heath</a:t>
            </a:r>
            <a:r>
              <a:rPr lang="de-DE" dirty="0" smtClean="0"/>
              <a:t>- Gesundheitskarte</a:t>
            </a:r>
          </a:p>
          <a:p>
            <a:endParaRPr lang="de-DE" dirty="0"/>
          </a:p>
        </p:txBody>
      </p:sp>
    </p:spTree>
    <p:extLst>
      <p:ext uri="{BB962C8B-B14F-4D97-AF65-F5344CB8AC3E}">
        <p14:creationId xmlns:p14="http://schemas.microsoft.com/office/powerpoint/2010/main" val="11794626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a:t>1. Wie muss die Datei </a:t>
            </a:r>
            <a:r>
              <a:rPr lang="de-DE" sz="3200" dirty="0" smtClean="0"/>
              <a:t>aussehen-Entwicklung</a:t>
            </a:r>
            <a:r>
              <a:rPr lang="de-DE" sz="3200" dirty="0" smtClean="0"/>
              <a:t/>
            </a:r>
            <a:br>
              <a:rPr lang="de-DE" sz="3200" dirty="0" smtClean="0"/>
            </a:br>
            <a:r>
              <a:rPr lang="de-DE" sz="3200" dirty="0" smtClean="0"/>
              <a:t>2.Wie geht es weiter</a:t>
            </a:r>
            <a:endParaRPr lang="de-DE" sz="3200" dirty="0"/>
          </a:p>
        </p:txBody>
      </p:sp>
      <p:sp>
        <p:nvSpPr>
          <p:cNvPr id="3" name="Inhaltsplatzhalter 2"/>
          <p:cNvSpPr>
            <a:spLocks noGrp="1"/>
          </p:cNvSpPr>
          <p:nvPr>
            <p:ph idx="1"/>
          </p:nvPr>
        </p:nvSpPr>
        <p:spPr/>
        <p:txBody>
          <a:bodyPr/>
          <a:lstStyle/>
          <a:p>
            <a:pPr marL="0" indent="0">
              <a:buNone/>
            </a:pPr>
            <a:r>
              <a:rPr lang="de-DE" dirty="0" smtClean="0"/>
              <a:t>1. Es wurden  alle Ärztevereine Niedersachsen angeschrieben, mit der Bitte um Anwendung und Optimierung der Patienteninformationsauskunft (Patina)</a:t>
            </a:r>
            <a:endParaRPr lang="de-DE" dirty="0"/>
          </a:p>
          <a:p>
            <a:pPr marL="0" indent="0">
              <a:buNone/>
            </a:pPr>
            <a:r>
              <a:rPr lang="de-DE" dirty="0" smtClean="0"/>
              <a:t>       Es soll die </a:t>
            </a:r>
            <a:r>
              <a:rPr lang="de-DE" dirty="0"/>
              <a:t>grobe Idee der Struktur in die Gesundheitsregionen getragen </a:t>
            </a:r>
            <a:r>
              <a:rPr lang="de-DE" dirty="0" smtClean="0"/>
              <a:t>    werden  </a:t>
            </a:r>
            <a:r>
              <a:rPr lang="de-DE" dirty="0"/>
              <a:t>und somit die zu definierenden Felder vor Ort mit allen medizinischen Fachbereichen gemeinsam erarbeitet </a:t>
            </a:r>
            <a:r>
              <a:rPr lang="de-DE" dirty="0" smtClean="0"/>
              <a:t>werden, u.a. eine Diagnosen-bündelung-vereinfachung.</a:t>
            </a:r>
          </a:p>
          <a:p>
            <a:pPr marL="0" indent="0">
              <a:buNone/>
            </a:pPr>
            <a:r>
              <a:rPr lang="de-DE" dirty="0" smtClean="0"/>
              <a:t>  2. Es soll daraus ein Barcode-verschlüsseltes Dokument entwickelt werden</a:t>
            </a:r>
          </a:p>
          <a:p>
            <a:endParaRPr lang="de-DE" dirty="0"/>
          </a:p>
        </p:txBody>
      </p:sp>
    </p:spTree>
    <p:extLst>
      <p:ext uri="{BB962C8B-B14F-4D97-AF65-F5344CB8AC3E}">
        <p14:creationId xmlns:p14="http://schemas.microsoft.com/office/powerpoint/2010/main" val="1447879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Datensicherheit</a:t>
            </a:r>
            <a:endParaRPr lang="de-DE" dirty="0"/>
          </a:p>
        </p:txBody>
      </p:sp>
      <p:sp>
        <p:nvSpPr>
          <p:cNvPr id="3" name="Inhaltsplatzhalter 2"/>
          <p:cNvSpPr>
            <a:spLocks noGrp="1"/>
          </p:cNvSpPr>
          <p:nvPr>
            <p:ph idx="1"/>
          </p:nvPr>
        </p:nvSpPr>
        <p:spPr/>
        <p:txBody>
          <a:bodyPr/>
          <a:lstStyle/>
          <a:p>
            <a:r>
              <a:rPr lang="de-DE" dirty="0"/>
              <a:t>Krankenkassen und die Kassenärztliche </a:t>
            </a:r>
            <a:r>
              <a:rPr lang="de-DE" dirty="0" smtClean="0"/>
              <a:t>Bundesvereinigung sind </a:t>
            </a:r>
            <a:r>
              <a:rPr lang="de-DE" dirty="0"/>
              <a:t>Gesellschafter des Gemeinschaftsunternehmens "</a:t>
            </a:r>
            <a:r>
              <a:rPr lang="de-DE" dirty="0" err="1"/>
              <a:t>gematik</a:t>
            </a:r>
            <a:r>
              <a:rPr lang="de-DE" dirty="0"/>
              <a:t>" </a:t>
            </a:r>
            <a:endParaRPr lang="de-DE" dirty="0" smtClean="0"/>
          </a:p>
          <a:p>
            <a:r>
              <a:rPr lang="de-DE" dirty="0"/>
              <a:t>70 Millionen gesetzlich Versicherten, rund 200 000 Ärzte, 21 000 Apotheker und mehr als 2000 Krankenhäuser </a:t>
            </a:r>
            <a:r>
              <a:rPr lang="de-DE" dirty="0" smtClean="0"/>
              <a:t>sollen vernetzt werden                                   </a:t>
            </a:r>
            <a:r>
              <a:rPr lang="de-DE" dirty="0"/>
              <a:t>Die Ärzteschaft als Ganzes müsse sich darüber klar werden, dass sie Teil eines digitalen Lebensstils würde. Den müssten sie an vorderster Stelle mit gestalten. „Die Datenströme können zu den Ärzten geroutet werden, oder an ihnen </a:t>
            </a:r>
            <a:r>
              <a:rPr lang="de-DE" dirty="0" smtClean="0"/>
              <a:t>vorbei</a:t>
            </a:r>
            <a:r>
              <a:rPr lang="de-DE" dirty="0"/>
              <a:t>“, sagte </a:t>
            </a:r>
            <a:r>
              <a:rPr lang="de-DE" dirty="0" err="1"/>
              <a:t>Lobo</a:t>
            </a:r>
            <a:r>
              <a:rPr lang="de-DE" dirty="0"/>
              <a:t>. Grundsätzliche ethische Entscheidungshorizonte sollten auf jeden Fall in ärztlicher Hand bleiben. </a:t>
            </a:r>
          </a:p>
        </p:txBody>
      </p:sp>
      <p:pic>
        <p:nvPicPr>
          <p:cNvPr id="4" name="Bild 3"/>
          <p:cNvPicPr>
            <a:picLocks noChangeAspect="1"/>
          </p:cNvPicPr>
          <p:nvPr/>
        </p:nvPicPr>
        <p:blipFill>
          <a:blip r:embed="rId2"/>
          <a:stretch>
            <a:fillRect/>
          </a:stretch>
        </p:blipFill>
        <p:spPr>
          <a:xfrm>
            <a:off x="0" y="0"/>
            <a:ext cx="9144000" cy="6842141"/>
          </a:xfrm>
          <a:prstGeom prst="rect">
            <a:avLst/>
          </a:prstGeom>
        </p:spPr>
      </p:pic>
      <p:pic>
        <p:nvPicPr>
          <p:cNvPr id="5" name="Bild 4"/>
          <p:cNvPicPr>
            <a:picLocks noChangeAspect="1"/>
          </p:cNvPicPr>
          <p:nvPr/>
        </p:nvPicPr>
        <p:blipFill>
          <a:blip r:embed="rId3"/>
          <a:stretch>
            <a:fillRect/>
          </a:stretch>
        </p:blipFill>
        <p:spPr>
          <a:xfrm>
            <a:off x="393700" y="0"/>
            <a:ext cx="8345714" cy="6858000"/>
          </a:xfrm>
          <a:prstGeom prst="rect">
            <a:avLst/>
          </a:prstGeom>
        </p:spPr>
      </p:pic>
    </p:spTree>
    <p:extLst>
      <p:ext uri="{BB962C8B-B14F-4D97-AF65-F5344CB8AC3E}">
        <p14:creationId xmlns:p14="http://schemas.microsoft.com/office/powerpoint/2010/main" val="15031466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reas">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Boreas.thmx</Template>
  <TotalTime>0</TotalTime>
  <Words>437</Words>
  <Application>Microsoft Macintosh PowerPoint</Application>
  <PresentationFormat>Bildschirmpräsentation (4:3)</PresentationFormat>
  <Paragraphs>54</Paragraphs>
  <Slides>10</Slides>
  <Notes>2</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Boreas</vt:lpstr>
      <vt:lpstr>Patina Patienteninformationsauskunft</vt:lpstr>
      <vt:lpstr>a) Für wen   b) Wie  c) Was  bestimmt die Notwendigkeit   </vt:lpstr>
      <vt:lpstr>Patina: Patientenüberleitungsbogen</vt:lpstr>
      <vt:lpstr> Voraussetzung:                                                                                        </vt:lpstr>
      <vt:lpstr>Kosten</vt:lpstr>
      <vt:lpstr>Vorteile</vt:lpstr>
      <vt:lpstr>Vorteile</vt:lpstr>
      <vt:lpstr>1. Wie muss die Datei aussehen-Entwicklung 2.Wie geht es weiter</vt:lpstr>
      <vt:lpstr>Datensicherheit</vt:lpstr>
      <vt:lpstr>3.Dateiablagelösungen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SÜV was ist wichtig?</dc:title>
  <dc:creator>Frauke Homilius</dc:creator>
  <cp:lastModifiedBy>Frauke Homilius</cp:lastModifiedBy>
  <cp:revision>54</cp:revision>
  <dcterms:created xsi:type="dcterms:W3CDTF">2016-11-27T15:09:11Z</dcterms:created>
  <dcterms:modified xsi:type="dcterms:W3CDTF">2018-02-26T06:20:04Z</dcterms:modified>
</cp:coreProperties>
</file>